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24" Type="http://schemas.openxmlformats.org/officeDocument/2006/relationships/slide" Target="slides/slide19.xml"/><Relationship Id="rId12" Type="http://schemas.openxmlformats.org/officeDocument/2006/relationships/slide" Target="slides/slide7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21568a04a63_0_1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21568a04a63_0_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21568a04a63_0_3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21568a04a63_0_3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21568a04a63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21568a04a63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21568a04a63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21568a04a63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21568a04a63_0_1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21568a04a63_0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21568a04a63_0_3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21568a04a63_0_3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21568a04a63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21568a04a63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21bb584678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21bb584678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215696d70bd_3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215696d70bd_3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21568a04a63_0_3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21568a04a63_0_3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1568a04a63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1568a04a63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1568a04a63_0_1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21568a04a63_0_1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1bb5846788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21bb5846788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21568a04a63_0_1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21568a04a63_0_1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1568a04a63_0_1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21568a04a63_0_1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1568a04a63_0_2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21568a04a63_0_2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1568a04a63_0_2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21568a04a63_0_2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21568a04a63_0_2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21568a04a63_0_2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github.com/voxell-tech/bevy_motiongfx" TargetMode="External"/><Relationship Id="rId4" Type="http://schemas.openxmlformats.org/officeDocument/2006/relationships/hyperlink" Target="https://github.com/simbleau/vong" TargetMode="External"/><Relationship Id="rId11" Type="http://schemas.openxmlformats.org/officeDocument/2006/relationships/hyperlink" Target="https://www.youtube.com/watch?v=hNu5oF18j5g" TargetMode="External"/><Relationship Id="rId10" Type="http://schemas.openxmlformats.org/officeDocument/2006/relationships/hyperlink" Target="https://simbleau.github.io/vong/" TargetMode="External"/><Relationship Id="rId9" Type="http://schemas.openxmlformats.org/officeDocument/2006/relationships/hyperlink" Target="https://linebender.org/vello_svg/" TargetMode="External"/><Relationship Id="rId5" Type="http://schemas.openxmlformats.org/officeDocument/2006/relationships/hyperlink" Target="https://github.com/cpetzold/splined" TargetMode="External"/><Relationship Id="rId6" Type="http://schemas.openxmlformats.org/officeDocument/2006/relationships/hyperlink" Target="https://linebender.org/vello/" TargetMode="External"/><Relationship Id="rId7" Type="http://schemas.openxmlformats.org/officeDocument/2006/relationships/hyperlink" Target="https://linebender.org/bevy_vello/" TargetMode="External"/><Relationship Id="rId8" Type="http://schemas.openxmlformats.org/officeDocument/2006/relationships/hyperlink" Target="https://linebender.org/velato/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s://github.com/linebender/bevy_vello/tree/main/examples" TargetMode="Externa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://spencer.imbleau.com" TargetMode="External"/><Relationship Id="rId4" Type="http://schemas.openxmlformats.org/officeDocument/2006/relationships/hyperlink" Target="mailto:spencer@imbleau.com" TargetMode="External"/><Relationship Id="rId5" Type="http://schemas.openxmlformats.org/officeDocument/2006/relationships/hyperlink" Target="https://github.com/simbleau" TargetMode="External"/><Relationship Id="rId6" Type="http://schemas.openxmlformats.org/officeDocument/2006/relationships/hyperlink" Target="https://mastodon.online/@scim" TargetMode="External"/><Relationship Id="rId7" Type="http://schemas.openxmlformats.org/officeDocument/2006/relationships/hyperlink" Target="https://xi.zulipchat.com/" TargetMode="External"/><Relationship Id="rId8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Compute centric vector graphics with `bevy_vello`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Bevy Game Meetup #5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Spencer C. Imbleau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Scaling up the problem</a:t>
            </a:r>
            <a:endParaRPr/>
          </a:p>
        </p:txBody>
      </p:sp>
      <p:sp>
        <p:nvSpPr>
          <p:cNvPr id="204" name="Google Shape;204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We have 100 shapes on the screen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Can that be done on the GPU? Not easily.</a:t>
            </a:r>
            <a:br>
              <a:rPr lang="en"/>
            </a:b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Vector graphics suffer from a </a:t>
            </a:r>
            <a:r>
              <a:rPr i="1" lang="en"/>
              <a:t>locality issue</a:t>
            </a:r>
            <a:r>
              <a:rPr lang="en"/>
              <a:t>.</a:t>
            </a:r>
            <a:br>
              <a:rPr lang="en"/>
            </a:br>
            <a:r>
              <a:rPr lang="en"/>
              <a:t>You must know all the shapes in the image</a:t>
            </a:r>
            <a:br>
              <a:rPr lang="en"/>
            </a:b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GPU pipeline is rigid</a:t>
            </a:r>
            <a:br>
              <a:rPr lang="en"/>
            </a:br>
            <a:r>
              <a:rPr lang="en"/>
              <a:t>Vertex shader…</a:t>
            </a:r>
            <a:br>
              <a:rPr lang="en"/>
            </a:br>
            <a:r>
              <a:rPr lang="en"/>
              <a:t>Geometry shader…</a:t>
            </a:r>
            <a:br>
              <a:rPr lang="en"/>
            </a:br>
            <a:r>
              <a:rPr lang="en"/>
              <a:t>Rasterization…</a:t>
            </a:r>
            <a:br>
              <a:rPr lang="en"/>
            </a:br>
            <a:r>
              <a:rPr lang="en"/>
              <a:t>Fragment shader…</a:t>
            </a:r>
            <a:br>
              <a:rPr lang="en"/>
            </a:br>
            <a:endParaRPr/>
          </a:p>
        </p:txBody>
      </p:sp>
      <p:sp>
        <p:nvSpPr>
          <p:cNvPr id="205" name="Google Shape;205;p22"/>
          <p:cNvSpPr/>
          <p:nvPr/>
        </p:nvSpPr>
        <p:spPr>
          <a:xfrm>
            <a:off x="6514450" y="2571750"/>
            <a:ext cx="1997100" cy="19971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22"/>
          <p:cNvSpPr/>
          <p:nvPr/>
        </p:nvSpPr>
        <p:spPr>
          <a:xfrm>
            <a:off x="6701487" y="2758787"/>
            <a:ext cx="1623000" cy="16230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22"/>
          <p:cNvSpPr/>
          <p:nvPr/>
        </p:nvSpPr>
        <p:spPr>
          <a:xfrm>
            <a:off x="7075393" y="3132693"/>
            <a:ext cx="875400" cy="875400"/>
          </a:xfrm>
          <a:prstGeom prst="ellipse">
            <a:avLst/>
          </a:prstGeom>
          <a:solidFill>
            <a:schemeClr val="accent2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22"/>
          <p:cNvSpPr/>
          <p:nvPr/>
        </p:nvSpPr>
        <p:spPr>
          <a:xfrm>
            <a:off x="6571875" y="445025"/>
            <a:ext cx="1882200" cy="18822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22"/>
          <p:cNvSpPr/>
          <p:nvPr/>
        </p:nvSpPr>
        <p:spPr>
          <a:xfrm>
            <a:off x="7100503" y="973653"/>
            <a:ext cx="825000" cy="8250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Vello</a:t>
            </a:r>
            <a:endParaRPr/>
          </a:p>
        </p:txBody>
      </p:sp>
      <p:sp>
        <p:nvSpPr>
          <p:cNvPr id="215" name="Google Shape;215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“</a:t>
            </a:r>
            <a:r>
              <a:rPr i="1" lang="en"/>
              <a:t>Compute-centric</a:t>
            </a:r>
            <a:r>
              <a:rPr lang="en"/>
              <a:t>” vector graphic renderer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Compute shaders can directly process vector graphics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Written on top of WebGPU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Feature rich and “svg-like” API for drawing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fills, strokes, gradients, text, images, clips, blends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Suitable for highly dynamic scenes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does not rely on precomputation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no performance landmines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4"/>
          <p:cNvSpPr txBox="1"/>
          <p:nvPr/>
        </p:nvSpPr>
        <p:spPr>
          <a:xfrm>
            <a:off x="2168950" y="1017725"/>
            <a:ext cx="2699100" cy="627900"/>
          </a:xfrm>
          <a:prstGeom prst="rect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</a:rPr>
              <a:t>Input processing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221" name="Google Shape;221;p24"/>
          <p:cNvSpPr txBox="1"/>
          <p:nvPr/>
        </p:nvSpPr>
        <p:spPr>
          <a:xfrm>
            <a:off x="2547650" y="2568376"/>
            <a:ext cx="1224900" cy="572700"/>
          </a:xfrm>
          <a:prstGeom prst="rect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</a:rPr>
              <a:t>Binning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222" name="Google Shape;222;p24"/>
          <p:cNvSpPr txBox="1"/>
          <p:nvPr/>
        </p:nvSpPr>
        <p:spPr>
          <a:xfrm>
            <a:off x="4572000" y="1982188"/>
            <a:ext cx="2045100" cy="874500"/>
          </a:xfrm>
          <a:prstGeom prst="rect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</a:rPr>
              <a:t>Coarse rasterization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223" name="Google Shape;223;p24"/>
          <p:cNvSpPr txBox="1"/>
          <p:nvPr/>
        </p:nvSpPr>
        <p:spPr>
          <a:xfrm>
            <a:off x="776275" y="3697550"/>
            <a:ext cx="1730100" cy="743700"/>
          </a:xfrm>
          <a:prstGeom prst="rect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</a:rPr>
              <a:t>Segment sort</a:t>
            </a:r>
            <a:br>
              <a:rPr lang="en">
                <a:solidFill>
                  <a:schemeClr val="lt2"/>
                </a:solidFill>
              </a:rPr>
            </a:br>
            <a:r>
              <a:rPr lang="en">
                <a:solidFill>
                  <a:schemeClr val="lt2"/>
                </a:solidFill>
              </a:rPr>
              <a:t>(tiling)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224" name="Google Shape;224;p24"/>
          <p:cNvSpPr txBox="1"/>
          <p:nvPr/>
        </p:nvSpPr>
        <p:spPr>
          <a:xfrm>
            <a:off x="5064550" y="3530650"/>
            <a:ext cx="1295400" cy="874500"/>
          </a:xfrm>
          <a:prstGeom prst="rect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</a:rPr>
              <a:t>Fine rasterization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225" name="Google Shape;225;p24"/>
          <p:cNvSpPr txBox="1"/>
          <p:nvPr/>
        </p:nvSpPr>
        <p:spPr>
          <a:xfrm>
            <a:off x="2098450" y="1855588"/>
            <a:ext cx="619800" cy="502800"/>
          </a:xfrm>
          <a:prstGeom prst="rect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</a:rPr>
              <a:t>Lines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226" name="Google Shape;226;p24"/>
          <p:cNvSpPr txBox="1"/>
          <p:nvPr/>
        </p:nvSpPr>
        <p:spPr>
          <a:xfrm>
            <a:off x="982238" y="1855600"/>
            <a:ext cx="908100" cy="502800"/>
          </a:xfrm>
          <a:prstGeom prst="rect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</a:rPr>
              <a:t>Brushes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227" name="Google Shape;227;p24"/>
          <p:cNvSpPr txBox="1"/>
          <p:nvPr/>
        </p:nvSpPr>
        <p:spPr>
          <a:xfrm>
            <a:off x="2926350" y="1853900"/>
            <a:ext cx="908100" cy="502800"/>
          </a:xfrm>
          <a:prstGeom prst="rect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</a:rPr>
              <a:t>Bboxes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228" name="Google Shape;228;p24"/>
          <p:cNvSpPr txBox="1"/>
          <p:nvPr/>
        </p:nvSpPr>
        <p:spPr>
          <a:xfrm>
            <a:off x="3343275" y="3406600"/>
            <a:ext cx="1295400" cy="502800"/>
          </a:xfrm>
          <a:prstGeom prst="rect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</a:rPr>
              <a:t>Per-tile</a:t>
            </a:r>
            <a:endParaRPr>
              <a:solidFill>
                <a:schemeClr val="lt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</a:rPr>
              <a:t>command list</a:t>
            </a:r>
            <a:endParaRPr>
              <a:solidFill>
                <a:schemeClr val="lt2"/>
              </a:solidFill>
            </a:endParaRPr>
          </a:p>
        </p:txBody>
      </p:sp>
      <p:cxnSp>
        <p:nvCxnSpPr>
          <p:cNvPr id="229" name="Google Shape;229;p24"/>
          <p:cNvCxnSpPr/>
          <p:nvPr/>
        </p:nvCxnSpPr>
        <p:spPr>
          <a:xfrm flipH="1">
            <a:off x="3994775" y="2864375"/>
            <a:ext cx="1017900" cy="5421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30" name="Google Shape;230;p24"/>
          <p:cNvCxnSpPr>
            <a:stCxn id="228" idx="3"/>
            <a:endCxn id="224" idx="1"/>
          </p:cNvCxnSpPr>
          <p:nvPr/>
        </p:nvCxnSpPr>
        <p:spPr>
          <a:xfrm>
            <a:off x="4638675" y="3658000"/>
            <a:ext cx="426000" cy="3099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31" name="Google Shape;231;p24"/>
          <p:cNvCxnSpPr>
            <a:stCxn id="223" idx="3"/>
            <a:endCxn id="232" idx="1"/>
          </p:cNvCxnSpPr>
          <p:nvPr/>
        </p:nvCxnSpPr>
        <p:spPr>
          <a:xfrm>
            <a:off x="2506375" y="4069400"/>
            <a:ext cx="906600" cy="411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32" name="Google Shape;232;p24"/>
          <p:cNvSpPr txBox="1"/>
          <p:nvPr/>
        </p:nvSpPr>
        <p:spPr>
          <a:xfrm>
            <a:off x="3412975" y="4229550"/>
            <a:ext cx="987000" cy="502800"/>
          </a:xfrm>
          <a:prstGeom prst="rect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</a:rPr>
              <a:t>Path segments</a:t>
            </a:r>
            <a:endParaRPr>
              <a:solidFill>
                <a:schemeClr val="lt2"/>
              </a:solidFill>
            </a:endParaRPr>
          </a:p>
        </p:txBody>
      </p:sp>
      <p:cxnSp>
        <p:nvCxnSpPr>
          <p:cNvPr id="233" name="Google Shape;233;p24"/>
          <p:cNvCxnSpPr>
            <a:stCxn id="232" idx="3"/>
          </p:cNvCxnSpPr>
          <p:nvPr/>
        </p:nvCxnSpPr>
        <p:spPr>
          <a:xfrm flipH="1" rot="10800000">
            <a:off x="4399975" y="4124550"/>
            <a:ext cx="681600" cy="3564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34" name="Google Shape;234;p24"/>
          <p:cNvCxnSpPr>
            <a:stCxn id="227" idx="2"/>
            <a:endCxn id="221" idx="0"/>
          </p:cNvCxnSpPr>
          <p:nvPr/>
        </p:nvCxnSpPr>
        <p:spPr>
          <a:xfrm flipH="1">
            <a:off x="3160200" y="2356700"/>
            <a:ext cx="220200" cy="2118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35" name="Google Shape;235;p24"/>
          <p:cNvCxnSpPr>
            <a:stCxn id="220" idx="2"/>
            <a:endCxn id="227" idx="0"/>
          </p:cNvCxnSpPr>
          <p:nvPr/>
        </p:nvCxnSpPr>
        <p:spPr>
          <a:xfrm flipH="1">
            <a:off x="3380500" y="1645625"/>
            <a:ext cx="138000" cy="2082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36" name="Google Shape;236;p24"/>
          <p:cNvCxnSpPr>
            <a:endCxn id="225" idx="0"/>
          </p:cNvCxnSpPr>
          <p:nvPr/>
        </p:nvCxnSpPr>
        <p:spPr>
          <a:xfrm flipH="1">
            <a:off x="2408350" y="1643188"/>
            <a:ext cx="544500" cy="2124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37" name="Google Shape;237;p24"/>
          <p:cNvCxnSpPr>
            <a:endCxn id="226" idx="0"/>
          </p:cNvCxnSpPr>
          <p:nvPr/>
        </p:nvCxnSpPr>
        <p:spPr>
          <a:xfrm flipH="1">
            <a:off x="1436288" y="1643200"/>
            <a:ext cx="825900" cy="2124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38" name="Google Shape;238;p24"/>
          <p:cNvCxnSpPr>
            <a:stCxn id="225" idx="2"/>
            <a:endCxn id="223" idx="0"/>
          </p:cNvCxnSpPr>
          <p:nvPr/>
        </p:nvCxnSpPr>
        <p:spPr>
          <a:xfrm flipH="1">
            <a:off x="1641250" y="2358388"/>
            <a:ext cx="767100" cy="13392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39" name="Google Shape;239;p24"/>
          <p:cNvCxnSpPr>
            <a:stCxn id="224" idx="3"/>
            <a:endCxn id="240" idx="1"/>
          </p:cNvCxnSpPr>
          <p:nvPr/>
        </p:nvCxnSpPr>
        <p:spPr>
          <a:xfrm flipH="1" rot="10800000">
            <a:off x="6359950" y="3813100"/>
            <a:ext cx="615300" cy="1548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41" name="Google Shape;241;p24"/>
          <p:cNvCxnSpPr>
            <a:stCxn id="221" idx="3"/>
            <a:endCxn id="222" idx="1"/>
          </p:cNvCxnSpPr>
          <p:nvPr/>
        </p:nvCxnSpPr>
        <p:spPr>
          <a:xfrm flipH="1" rot="10800000">
            <a:off x="3772550" y="2419426"/>
            <a:ext cx="799500" cy="4353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240" name="Google Shape;24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75175" y="2938275"/>
            <a:ext cx="1701051" cy="1749351"/>
          </a:xfrm>
          <a:prstGeom prst="rect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42" name="Google Shape;242;p24"/>
          <p:cNvSpPr txBox="1"/>
          <p:nvPr/>
        </p:nvSpPr>
        <p:spPr>
          <a:xfrm>
            <a:off x="7016375" y="2568375"/>
            <a:ext cx="1342800" cy="3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</a:rPr>
              <a:t>Output image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243" name="Google Shape;243;p24"/>
          <p:cNvSpPr txBox="1"/>
          <p:nvPr>
            <p:ph type="title"/>
          </p:nvPr>
        </p:nvSpPr>
        <p:spPr>
          <a:xfrm>
            <a:off x="311700" y="445025"/>
            <a:ext cx="4770000" cy="5727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Vello (is complicated)</a:t>
            </a:r>
            <a:endParaRPr/>
          </a:p>
        </p:txBody>
      </p:sp>
      <p:sp>
        <p:nvSpPr>
          <p:cNvPr id="244" name="Google Shape;244;p24"/>
          <p:cNvSpPr txBox="1"/>
          <p:nvPr/>
        </p:nvSpPr>
        <p:spPr>
          <a:xfrm>
            <a:off x="6438025" y="445025"/>
            <a:ext cx="2238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Slide attribution:</a:t>
            </a:r>
            <a:endParaRPr>
              <a:solidFill>
                <a:schemeClr val="dk1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Raph Levien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bevy_vello</a:t>
            </a:r>
            <a:endParaRPr/>
          </a:p>
        </p:txBody>
      </p:sp>
      <p:sp>
        <p:nvSpPr>
          <p:cNvPr id="250" name="Google Shape;250;p25"/>
          <p:cNvSpPr txBox="1"/>
          <p:nvPr>
            <p:ph idx="1" type="body"/>
          </p:nvPr>
        </p:nvSpPr>
        <p:spPr>
          <a:xfrm>
            <a:off x="311700" y="1152475"/>
            <a:ext cx="48447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Enables support for new bevy assets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Support for: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Vello Scenes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Vello Text (through parley)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SVG images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Lottie animations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In progress: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dotLottie animations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LottieLab interactive lottie</a:t>
            </a:r>
            <a:endParaRPr/>
          </a:p>
        </p:txBody>
      </p:sp>
      <p:pic>
        <p:nvPicPr>
          <p:cNvPr id="251" name="Google Shape;25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50400" y="2383150"/>
            <a:ext cx="4507300" cy="2013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cases</a:t>
            </a:r>
            <a:endParaRPr/>
          </a:p>
        </p:txBody>
      </p:sp>
      <p:sp>
        <p:nvSpPr>
          <p:cNvPr id="257" name="Google Shape;257;p26"/>
          <p:cNvSpPr txBox="1"/>
          <p:nvPr>
            <p:ph idx="1" type="body"/>
          </p:nvPr>
        </p:nvSpPr>
        <p:spPr>
          <a:xfrm>
            <a:off x="311700" y="1152475"/>
            <a:ext cx="3936600" cy="347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Video games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UI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Font editor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Commercial applications </a:t>
            </a:r>
            <a:endParaRPr/>
          </a:p>
        </p:txBody>
      </p:sp>
      <p:pic>
        <p:nvPicPr>
          <p:cNvPr id="258" name="Google Shape;25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46875" y="839363"/>
            <a:ext cx="3833290" cy="2156225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26"/>
          <p:cNvSpPr txBox="1"/>
          <p:nvPr/>
        </p:nvSpPr>
        <p:spPr>
          <a:xfrm>
            <a:off x="4746875" y="2995600"/>
            <a:ext cx="38334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Image</a:t>
            </a:r>
            <a:r>
              <a:rPr lang="en">
                <a:solidFill>
                  <a:schemeClr val="dk1"/>
                </a:solidFill>
              </a:rPr>
              <a:t> attribution:</a:t>
            </a:r>
            <a:endParaRPr>
              <a:solidFill>
                <a:schemeClr val="dk1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Carter Anderson @cart_cart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Demos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8"/>
          <p:cNvSpPr txBox="1"/>
          <p:nvPr>
            <p:ph type="title"/>
          </p:nvPr>
        </p:nvSpPr>
        <p:spPr>
          <a:xfrm>
            <a:off x="311700" y="445025"/>
            <a:ext cx="4260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use</a:t>
            </a:r>
            <a:endParaRPr/>
          </a:p>
        </p:txBody>
      </p:sp>
      <p:sp>
        <p:nvSpPr>
          <p:cNvPr id="270" name="Google Shape;270;p28"/>
          <p:cNvSpPr txBox="1"/>
          <p:nvPr>
            <p:ph idx="1" type="body"/>
          </p:nvPr>
        </p:nvSpPr>
        <p:spPr>
          <a:xfrm>
            <a:off x="311700" y="1152475"/>
            <a:ext cx="4260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u="sng">
                <a:solidFill>
                  <a:schemeClr val="hlink"/>
                </a:solidFill>
                <a:hlinkClick r:id="rId3"/>
              </a:rPr>
              <a:t>voxell-tech/bevy_motiongfx</a:t>
            </a:r>
            <a:r>
              <a:rPr lang="en"/>
              <a:t> </a:t>
            </a:r>
            <a:r>
              <a:rPr lang="en"/>
              <a:t>⭐️150+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u="sng">
                <a:solidFill>
                  <a:schemeClr val="hlink"/>
                </a:solidFill>
                <a:hlinkClick r:id="rId4"/>
              </a:rPr>
              <a:t>simbleau/vong</a:t>
            </a:r>
            <a:r>
              <a:rPr lang="en"/>
              <a:t> </a:t>
            </a:r>
            <a:r>
              <a:rPr lang="en"/>
              <a:t>⭐️60+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u="sng">
                <a:solidFill>
                  <a:schemeClr val="hlink"/>
                </a:solidFill>
                <a:hlinkClick r:id="rId5"/>
              </a:rPr>
              <a:t>cpetzold/splined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loopystudios/wootnewts</a:t>
            </a:r>
            <a:endParaRPr/>
          </a:p>
        </p:txBody>
      </p:sp>
      <p:sp>
        <p:nvSpPr>
          <p:cNvPr id="271" name="Google Shape;271;p28"/>
          <p:cNvSpPr txBox="1"/>
          <p:nvPr>
            <p:ph type="title"/>
          </p:nvPr>
        </p:nvSpPr>
        <p:spPr>
          <a:xfrm>
            <a:off x="4572000" y="445025"/>
            <a:ext cx="4260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Web Demos</a:t>
            </a:r>
            <a:endParaRPr/>
          </a:p>
        </p:txBody>
      </p:sp>
      <p:sp>
        <p:nvSpPr>
          <p:cNvPr id="272" name="Google Shape;272;p28"/>
          <p:cNvSpPr txBox="1"/>
          <p:nvPr>
            <p:ph idx="1" type="body"/>
          </p:nvPr>
        </p:nvSpPr>
        <p:spPr>
          <a:xfrm>
            <a:off x="4572000" y="1152475"/>
            <a:ext cx="4260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v</a:t>
            </a:r>
            <a:r>
              <a:rPr lang="en"/>
              <a:t>ello demo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 u="sng">
                <a:solidFill>
                  <a:schemeClr val="hlink"/>
                </a:solidFill>
                <a:hlinkClick r:id="rId6"/>
              </a:rPr>
              <a:t>https://linebender.org/vello/</a:t>
            </a:r>
            <a:r>
              <a:rPr lang="en"/>
              <a:t>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bevy_vello</a:t>
            </a:r>
            <a:r>
              <a:rPr lang="en"/>
              <a:t> demo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 u="sng">
                <a:solidFill>
                  <a:schemeClr val="hlink"/>
                </a:solidFill>
                <a:hlinkClick r:id="rId7"/>
              </a:rPr>
              <a:t>https://linebender.org/bevy_vello/</a:t>
            </a:r>
            <a:r>
              <a:rPr lang="en"/>
              <a:t>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velato demo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 u="sng">
                <a:solidFill>
                  <a:schemeClr val="hlink"/>
                </a:solidFill>
                <a:hlinkClick r:id="rId8"/>
              </a:rPr>
              <a:t>https://linebender.org/velato/</a:t>
            </a:r>
            <a:r>
              <a:rPr lang="en"/>
              <a:t>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vello_svg demo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 u="sng">
                <a:solidFill>
                  <a:schemeClr val="hlink"/>
                </a:solidFill>
                <a:hlinkClick r:id="rId9"/>
              </a:rPr>
              <a:t>https://linebender.org/vello_svg/</a:t>
            </a:r>
            <a:r>
              <a:rPr lang="en"/>
              <a:t>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v</a:t>
            </a:r>
            <a:r>
              <a:rPr lang="en"/>
              <a:t>ong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 u="sng">
                <a:solidFill>
                  <a:schemeClr val="hlink"/>
                </a:solidFill>
                <a:hlinkClick r:id="rId10"/>
              </a:rPr>
              <a:t>https://simbleau.github.io/vong/</a:t>
            </a:r>
            <a:r>
              <a:rPr lang="en"/>
              <a:t>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 u="sng">
                <a:solidFill>
                  <a:schemeClr val="hlink"/>
                </a:solidFill>
                <a:hlinkClick r:id="rId11"/>
              </a:rPr>
              <a:t>https://www.youtube.com/watch?v=hNu5oF18j5g</a:t>
            </a:r>
            <a:r>
              <a:rPr lang="en"/>
              <a:t> 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Usage</a:t>
            </a:r>
            <a:endParaRPr/>
          </a:p>
        </p:txBody>
      </p:sp>
      <p:sp>
        <p:nvSpPr>
          <p:cNvPr id="278" name="Google Shape;278;p2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Plenty of examples: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https://github.com/linebender/bevy_vello/tree/main/examples</a:t>
            </a:r>
            <a:r>
              <a:rPr lang="en"/>
              <a:t> 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Questions?</a:t>
            </a:r>
            <a:endParaRPr/>
          </a:p>
        </p:txBody>
      </p:sp>
      <p:sp>
        <p:nvSpPr>
          <p:cNvPr id="284" name="Google Shape;284;p30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Bevy Game Meetup #5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Spencer C. Imbleau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1"/>
          <p:cNvSpPr txBox="1"/>
          <p:nvPr>
            <p:ph type="ctrTitle"/>
          </p:nvPr>
        </p:nvSpPr>
        <p:spPr>
          <a:xfrm>
            <a:off x="3011100" y="744575"/>
            <a:ext cx="5821200" cy="86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Find me</a:t>
            </a:r>
            <a:endParaRPr/>
          </a:p>
        </p:txBody>
      </p:sp>
      <p:sp>
        <p:nvSpPr>
          <p:cNvPr id="290" name="Google Shape;290;p31"/>
          <p:cNvSpPr txBox="1"/>
          <p:nvPr>
            <p:ph idx="1" type="subTitle"/>
          </p:nvPr>
        </p:nvSpPr>
        <p:spPr>
          <a:xfrm>
            <a:off x="3011050" y="1745475"/>
            <a:ext cx="5821200" cy="27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u="sng">
                <a:solidFill>
                  <a:schemeClr val="hlink"/>
                </a:solidFill>
                <a:hlinkClick r:id="rId3"/>
              </a:rPr>
              <a:t>spencer.imbleau.com</a:t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Email: </a:t>
            </a:r>
            <a:r>
              <a:rPr lang="en" sz="2400" u="sng">
                <a:solidFill>
                  <a:schemeClr val="hlink"/>
                </a:solidFill>
                <a:hlinkClick r:id="rId4"/>
              </a:rPr>
              <a:t>spencer@imbleau.com</a:t>
            </a:r>
            <a:r>
              <a:rPr lang="en" sz="2400"/>
              <a:t> </a:t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GitHub: </a:t>
            </a:r>
            <a:r>
              <a:rPr lang="en" sz="2400" u="sng">
                <a:solidFill>
                  <a:schemeClr val="hlink"/>
                </a:solidFill>
                <a:hlinkClick r:id="rId5"/>
              </a:rPr>
              <a:t>@simbleau</a:t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Mastodon: </a:t>
            </a:r>
            <a:r>
              <a:rPr lang="en" sz="2400" u="sng">
                <a:solidFill>
                  <a:schemeClr val="hlink"/>
                </a:solidFill>
                <a:hlinkClick r:id="rId6"/>
              </a:rPr>
              <a:t>@scim@mastodon.online</a:t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Organization</a:t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Linebender Zulip: </a:t>
            </a:r>
            <a:r>
              <a:rPr lang="en" sz="2400" u="sng">
                <a:solidFill>
                  <a:schemeClr val="hlink"/>
                </a:solidFill>
                <a:hlinkClick r:id="rId7"/>
              </a:rPr>
              <a:t>https://xi.zulipchat.com/</a:t>
            </a:r>
            <a:r>
              <a:rPr lang="en" sz="2400"/>
              <a:t> </a:t>
            </a:r>
            <a:endParaRPr sz="2400"/>
          </a:p>
        </p:txBody>
      </p:sp>
      <p:pic>
        <p:nvPicPr>
          <p:cNvPr id="291" name="Google Shape;291;p3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34575" y="1377763"/>
            <a:ext cx="2387975" cy="2387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Necessary context</a:t>
            </a:r>
            <a:endParaRPr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152475"/>
            <a:ext cx="38427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Raster graphics: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Rows of pixels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Favorite child of GPUs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Vector graphics: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Points, lines, equations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Smaller footprint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Infinitely scalable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Image depends on </a:t>
            </a:r>
            <a:r>
              <a:rPr lang="en"/>
              <a:t>varyings</a:t>
            </a:r>
            <a:endParaRPr/>
          </a:p>
          <a:p>
            <a:pPr indent="-317500" lvl="2" marL="1371600" rtl="0" algn="l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Camera scale, viewbox, etc.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4212275" y="1290375"/>
            <a:ext cx="4620000" cy="2955300"/>
          </a:xfrm>
          <a:prstGeom prst="rect">
            <a:avLst/>
          </a:prstGeom>
          <a:solidFill>
            <a:schemeClr val="accen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12275" y="1290437"/>
            <a:ext cx="4620001" cy="29551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Naive rendering of vector graphics</a:t>
            </a:r>
            <a:endParaRPr/>
          </a:p>
        </p:txBody>
      </p:sp>
      <p:sp>
        <p:nvSpPr>
          <p:cNvPr id="69" name="Google Shape;69;p15"/>
          <p:cNvSpPr/>
          <p:nvPr/>
        </p:nvSpPr>
        <p:spPr>
          <a:xfrm>
            <a:off x="1487275" y="1082675"/>
            <a:ext cx="6169500" cy="3585900"/>
          </a:xfrm>
          <a:prstGeom prst="rect">
            <a:avLst/>
          </a:prstGeom>
          <a:solidFill>
            <a:schemeClr val="dk2"/>
          </a:solidFill>
          <a:ln cap="flat" cmpd="sng" w="762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15"/>
          <p:cNvSpPr/>
          <p:nvPr/>
        </p:nvSpPr>
        <p:spPr>
          <a:xfrm>
            <a:off x="3392250" y="1695875"/>
            <a:ext cx="2359500" cy="2359500"/>
          </a:xfrm>
          <a:prstGeom prst="ellipse">
            <a:avLst/>
          </a:prstGeom>
          <a:noFill/>
          <a:ln cap="flat" cmpd="sng" w="762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15"/>
          <p:cNvSpPr/>
          <p:nvPr/>
        </p:nvSpPr>
        <p:spPr>
          <a:xfrm>
            <a:off x="4054975" y="2358600"/>
            <a:ext cx="1034100" cy="1034100"/>
          </a:xfrm>
          <a:prstGeom prst="ellipse">
            <a:avLst/>
          </a:prstGeom>
          <a:noFill/>
          <a:ln cap="flat" cmpd="sng" w="762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Naive rendering of vector graphics</a:t>
            </a:r>
            <a:endParaRPr/>
          </a:p>
        </p:txBody>
      </p:sp>
      <p:sp>
        <p:nvSpPr>
          <p:cNvPr id="77" name="Google Shape;77;p16"/>
          <p:cNvSpPr/>
          <p:nvPr/>
        </p:nvSpPr>
        <p:spPr>
          <a:xfrm>
            <a:off x="782700" y="1958375"/>
            <a:ext cx="3407700" cy="1980600"/>
          </a:xfrm>
          <a:prstGeom prst="rect">
            <a:avLst/>
          </a:prstGeom>
          <a:solidFill>
            <a:schemeClr val="dk2"/>
          </a:solidFill>
          <a:ln cap="flat" cmpd="sng" w="762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6"/>
          <p:cNvSpPr/>
          <p:nvPr/>
        </p:nvSpPr>
        <p:spPr>
          <a:xfrm>
            <a:off x="1834875" y="2297064"/>
            <a:ext cx="1303200" cy="1303200"/>
          </a:xfrm>
          <a:prstGeom prst="ellipse">
            <a:avLst/>
          </a:prstGeom>
          <a:solidFill>
            <a:srgbClr val="FFFFFF"/>
          </a:solidFill>
          <a:ln cap="flat" cmpd="sng" w="762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16"/>
          <p:cNvSpPr/>
          <p:nvPr/>
        </p:nvSpPr>
        <p:spPr>
          <a:xfrm>
            <a:off x="2200918" y="2663107"/>
            <a:ext cx="571200" cy="571200"/>
          </a:xfrm>
          <a:prstGeom prst="ellipse">
            <a:avLst/>
          </a:prstGeom>
          <a:solidFill>
            <a:srgbClr val="434343"/>
          </a:solidFill>
          <a:ln cap="flat" cmpd="sng" w="762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16"/>
          <p:cNvSpPr/>
          <p:nvPr/>
        </p:nvSpPr>
        <p:spPr>
          <a:xfrm>
            <a:off x="4921075" y="1958375"/>
            <a:ext cx="3407700" cy="1980600"/>
          </a:xfrm>
          <a:prstGeom prst="rect">
            <a:avLst/>
          </a:prstGeom>
          <a:solidFill>
            <a:srgbClr val="FFFFFF"/>
          </a:solidFill>
          <a:ln cap="flat" cmpd="sng" w="762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16"/>
          <p:cNvSpPr/>
          <p:nvPr/>
        </p:nvSpPr>
        <p:spPr>
          <a:xfrm>
            <a:off x="5973250" y="2297064"/>
            <a:ext cx="1303200" cy="1303200"/>
          </a:xfrm>
          <a:prstGeom prst="ellipse">
            <a:avLst/>
          </a:prstGeom>
          <a:solidFill>
            <a:srgbClr val="434343"/>
          </a:solidFill>
          <a:ln cap="flat" cmpd="sng" w="762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6"/>
          <p:cNvSpPr/>
          <p:nvPr/>
        </p:nvSpPr>
        <p:spPr>
          <a:xfrm>
            <a:off x="6339293" y="2663107"/>
            <a:ext cx="571200" cy="571200"/>
          </a:xfrm>
          <a:prstGeom prst="ellipse">
            <a:avLst/>
          </a:prstGeom>
          <a:solidFill>
            <a:srgbClr val="FFFFFF"/>
          </a:solidFill>
          <a:ln cap="flat" cmpd="sng" w="762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Naive rendering of vector graphics</a:t>
            </a:r>
            <a:endParaRPr/>
          </a:p>
        </p:txBody>
      </p:sp>
      <p:sp>
        <p:nvSpPr>
          <p:cNvPr id="88" name="Google Shape;88;p17"/>
          <p:cNvSpPr/>
          <p:nvPr/>
        </p:nvSpPr>
        <p:spPr>
          <a:xfrm>
            <a:off x="1487275" y="1082675"/>
            <a:ext cx="6169500" cy="3585900"/>
          </a:xfrm>
          <a:prstGeom prst="rect">
            <a:avLst/>
          </a:prstGeom>
          <a:solidFill>
            <a:schemeClr val="dk2"/>
          </a:solidFill>
          <a:ln cap="flat" cmpd="sng" w="762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7"/>
          <p:cNvSpPr/>
          <p:nvPr/>
        </p:nvSpPr>
        <p:spPr>
          <a:xfrm>
            <a:off x="3392250" y="1695875"/>
            <a:ext cx="2359500" cy="2359500"/>
          </a:xfrm>
          <a:prstGeom prst="ellipse">
            <a:avLst/>
          </a:prstGeom>
          <a:noFill/>
          <a:ln cap="flat" cmpd="sng" w="762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7"/>
          <p:cNvSpPr/>
          <p:nvPr/>
        </p:nvSpPr>
        <p:spPr>
          <a:xfrm>
            <a:off x="4054975" y="2358600"/>
            <a:ext cx="1034100" cy="1034100"/>
          </a:xfrm>
          <a:prstGeom prst="ellipse">
            <a:avLst/>
          </a:prstGeom>
          <a:noFill/>
          <a:ln cap="flat" cmpd="sng" w="762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91" name="Google Shape;91;p17"/>
          <p:cNvCxnSpPr/>
          <p:nvPr/>
        </p:nvCxnSpPr>
        <p:spPr>
          <a:xfrm>
            <a:off x="2286000" y="2041425"/>
            <a:ext cx="1419600" cy="0"/>
          </a:xfrm>
          <a:prstGeom prst="straightConnector1">
            <a:avLst/>
          </a:prstGeom>
          <a:noFill/>
          <a:ln cap="flat" cmpd="sng" w="38100">
            <a:solidFill>
              <a:schemeClr val="lt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92" name="Google Shape;92;p17"/>
          <p:cNvSpPr/>
          <p:nvPr/>
        </p:nvSpPr>
        <p:spPr>
          <a:xfrm>
            <a:off x="3605250" y="1911375"/>
            <a:ext cx="260100" cy="260100"/>
          </a:xfrm>
          <a:prstGeom prst="flowChartOr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7"/>
          <p:cNvSpPr txBox="1"/>
          <p:nvPr/>
        </p:nvSpPr>
        <p:spPr>
          <a:xfrm>
            <a:off x="2177575" y="1658175"/>
            <a:ext cx="693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</a:rPr>
              <a:t>Ray</a:t>
            </a:r>
            <a:endParaRPr sz="180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Naive rendering of vector graphics</a:t>
            </a:r>
            <a:endParaRPr/>
          </a:p>
        </p:txBody>
      </p:sp>
      <p:sp>
        <p:nvSpPr>
          <p:cNvPr id="99" name="Google Shape;99;p18"/>
          <p:cNvSpPr/>
          <p:nvPr/>
        </p:nvSpPr>
        <p:spPr>
          <a:xfrm>
            <a:off x="1487275" y="1082675"/>
            <a:ext cx="6169500" cy="3585900"/>
          </a:xfrm>
          <a:prstGeom prst="rect">
            <a:avLst/>
          </a:prstGeom>
          <a:solidFill>
            <a:schemeClr val="dk2"/>
          </a:solidFill>
          <a:ln cap="flat" cmpd="sng" w="762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18"/>
          <p:cNvSpPr/>
          <p:nvPr/>
        </p:nvSpPr>
        <p:spPr>
          <a:xfrm>
            <a:off x="3392250" y="1695875"/>
            <a:ext cx="2359500" cy="2359500"/>
          </a:xfrm>
          <a:prstGeom prst="ellipse">
            <a:avLst/>
          </a:prstGeom>
          <a:noFill/>
          <a:ln cap="flat" cmpd="sng" w="762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18"/>
          <p:cNvSpPr/>
          <p:nvPr/>
        </p:nvSpPr>
        <p:spPr>
          <a:xfrm>
            <a:off x="4054975" y="2358600"/>
            <a:ext cx="1034100" cy="1034100"/>
          </a:xfrm>
          <a:prstGeom prst="ellipse">
            <a:avLst/>
          </a:prstGeom>
          <a:noFill/>
          <a:ln cap="flat" cmpd="sng" w="762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02" name="Google Shape;102;p18"/>
          <p:cNvCxnSpPr/>
          <p:nvPr/>
        </p:nvCxnSpPr>
        <p:spPr>
          <a:xfrm>
            <a:off x="2286000" y="2041425"/>
            <a:ext cx="1419600" cy="0"/>
          </a:xfrm>
          <a:prstGeom prst="straightConnector1">
            <a:avLst/>
          </a:prstGeom>
          <a:noFill/>
          <a:ln cap="flat" cmpd="sng" w="38100">
            <a:solidFill>
              <a:schemeClr val="lt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03" name="Google Shape;103;p18"/>
          <p:cNvSpPr/>
          <p:nvPr/>
        </p:nvSpPr>
        <p:spPr>
          <a:xfrm>
            <a:off x="3605250" y="1911375"/>
            <a:ext cx="260100" cy="260100"/>
          </a:xfrm>
          <a:prstGeom prst="flowChartOr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04" name="Google Shape;104;p18"/>
          <p:cNvCxnSpPr>
            <a:endCxn id="100" idx="7"/>
          </p:cNvCxnSpPr>
          <p:nvPr/>
        </p:nvCxnSpPr>
        <p:spPr>
          <a:xfrm>
            <a:off x="3729209" y="2041416"/>
            <a:ext cx="1677000" cy="0"/>
          </a:xfrm>
          <a:prstGeom prst="straightConnector1">
            <a:avLst/>
          </a:prstGeom>
          <a:noFill/>
          <a:ln cap="flat" cmpd="sng" w="38100">
            <a:solidFill>
              <a:schemeClr val="lt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5" name="Google Shape;105;p18"/>
          <p:cNvCxnSpPr/>
          <p:nvPr/>
        </p:nvCxnSpPr>
        <p:spPr>
          <a:xfrm>
            <a:off x="5406200" y="2041425"/>
            <a:ext cx="1419600" cy="0"/>
          </a:xfrm>
          <a:prstGeom prst="straightConnector1">
            <a:avLst/>
          </a:prstGeom>
          <a:noFill/>
          <a:ln cap="flat" cmpd="sng" w="38100">
            <a:solidFill>
              <a:schemeClr val="lt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06" name="Google Shape;106;p18"/>
          <p:cNvSpPr/>
          <p:nvPr/>
        </p:nvSpPr>
        <p:spPr>
          <a:xfrm>
            <a:off x="5277775" y="1911375"/>
            <a:ext cx="260100" cy="260100"/>
          </a:xfrm>
          <a:prstGeom prst="flowChartOr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Naive rendering of vector graphics</a:t>
            </a:r>
            <a:endParaRPr/>
          </a:p>
        </p:txBody>
      </p:sp>
      <p:sp>
        <p:nvSpPr>
          <p:cNvPr id="112" name="Google Shape;112;p19"/>
          <p:cNvSpPr/>
          <p:nvPr/>
        </p:nvSpPr>
        <p:spPr>
          <a:xfrm>
            <a:off x="1487275" y="1082675"/>
            <a:ext cx="6169500" cy="3585900"/>
          </a:xfrm>
          <a:prstGeom prst="rect">
            <a:avLst/>
          </a:prstGeom>
          <a:solidFill>
            <a:schemeClr val="dk2"/>
          </a:solidFill>
          <a:ln cap="flat" cmpd="sng" w="762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19"/>
          <p:cNvSpPr/>
          <p:nvPr/>
        </p:nvSpPr>
        <p:spPr>
          <a:xfrm>
            <a:off x="3392250" y="1695875"/>
            <a:ext cx="2359500" cy="2359500"/>
          </a:xfrm>
          <a:prstGeom prst="ellipse">
            <a:avLst/>
          </a:prstGeom>
          <a:noFill/>
          <a:ln cap="flat" cmpd="sng" w="762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19"/>
          <p:cNvSpPr/>
          <p:nvPr/>
        </p:nvSpPr>
        <p:spPr>
          <a:xfrm>
            <a:off x="4054975" y="2358600"/>
            <a:ext cx="1034100" cy="1034100"/>
          </a:xfrm>
          <a:prstGeom prst="ellipse">
            <a:avLst/>
          </a:prstGeom>
          <a:noFill/>
          <a:ln cap="flat" cmpd="sng" w="762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19"/>
          <p:cNvSpPr txBox="1"/>
          <p:nvPr/>
        </p:nvSpPr>
        <p:spPr>
          <a:xfrm>
            <a:off x="4406425" y="349115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</a:rPr>
              <a:t>1</a:t>
            </a:r>
            <a:endParaRPr sz="1800">
              <a:solidFill>
                <a:schemeClr val="lt2"/>
              </a:solidFill>
            </a:endParaRPr>
          </a:p>
        </p:txBody>
      </p:sp>
      <p:sp>
        <p:nvSpPr>
          <p:cNvPr id="116" name="Google Shape;116;p19"/>
          <p:cNvSpPr txBox="1"/>
          <p:nvPr/>
        </p:nvSpPr>
        <p:spPr>
          <a:xfrm>
            <a:off x="4406425" y="264480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</a:rPr>
              <a:t>2</a:t>
            </a:r>
            <a:endParaRPr sz="1800">
              <a:solidFill>
                <a:schemeClr val="lt2"/>
              </a:solidFill>
            </a:endParaRPr>
          </a:p>
        </p:txBody>
      </p:sp>
      <p:sp>
        <p:nvSpPr>
          <p:cNvPr id="117" name="Google Shape;117;p19"/>
          <p:cNvSpPr txBox="1"/>
          <p:nvPr/>
        </p:nvSpPr>
        <p:spPr>
          <a:xfrm>
            <a:off x="4406425" y="179845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</a:rPr>
              <a:t>1</a:t>
            </a:r>
            <a:endParaRPr sz="1800">
              <a:solidFill>
                <a:schemeClr val="lt2"/>
              </a:solidFill>
            </a:endParaRPr>
          </a:p>
        </p:txBody>
      </p:sp>
      <p:sp>
        <p:nvSpPr>
          <p:cNvPr id="118" name="Google Shape;118;p19"/>
          <p:cNvSpPr txBox="1"/>
          <p:nvPr/>
        </p:nvSpPr>
        <p:spPr>
          <a:xfrm>
            <a:off x="4406425" y="112595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</a:rPr>
              <a:t>0</a:t>
            </a:r>
            <a:endParaRPr sz="1800">
              <a:solidFill>
                <a:schemeClr val="lt2"/>
              </a:solidFill>
            </a:endParaRPr>
          </a:p>
        </p:txBody>
      </p:sp>
      <p:sp>
        <p:nvSpPr>
          <p:cNvPr id="119" name="Google Shape;119;p19"/>
          <p:cNvSpPr txBox="1"/>
          <p:nvPr/>
        </p:nvSpPr>
        <p:spPr>
          <a:xfrm>
            <a:off x="4406425" y="416360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</a:rPr>
              <a:t>0</a:t>
            </a:r>
            <a:endParaRPr sz="1800">
              <a:solidFill>
                <a:schemeClr val="lt2"/>
              </a:solidFill>
            </a:endParaRPr>
          </a:p>
        </p:txBody>
      </p:sp>
      <p:sp>
        <p:nvSpPr>
          <p:cNvPr id="120" name="Google Shape;120;p19"/>
          <p:cNvSpPr txBox="1"/>
          <p:nvPr/>
        </p:nvSpPr>
        <p:spPr>
          <a:xfrm>
            <a:off x="3578150" y="264480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</a:rPr>
              <a:t>1</a:t>
            </a:r>
            <a:endParaRPr sz="1800">
              <a:solidFill>
                <a:schemeClr val="lt2"/>
              </a:solidFill>
            </a:endParaRPr>
          </a:p>
        </p:txBody>
      </p:sp>
      <p:sp>
        <p:nvSpPr>
          <p:cNvPr id="121" name="Google Shape;121;p19"/>
          <p:cNvSpPr txBox="1"/>
          <p:nvPr/>
        </p:nvSpPr>
        <p:spPr>
          <a:xfrm>
            <a:off x="3578150" y="112595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</a:rPr>
              <a:t>0</a:t>
            </a:r>
            <a:endParaRPr sz="1800">
              <a:solidFill>
                <a:schemeClr val="lt2"/>
              </a:solidFill>
            </a:endParaRPr>
          </a:p>
        </p:txBody>
      </p:sp>
      <p:sp>
        <p:nvSpPr>
          <p:cNvPr id="122" name="Google Shape;122;p19"/>
          <p:cNvSpPr txBox="1"/>
          <p:nvPr/>
        </p:nvSpPr>
        <p:spPr>
          <a:xfrm>
            <a:off x="3578150" y="416360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</a:rPr>
              <a:t>0</a:t>
            </a:r>
            <a:endParaRPr sz="1800">
              <a:solidFill>
                <a:schemeClr val="lt2"/>
              </a:solidFill>
            </a:endParaRPr>
          </a:p>
        </p:txBody>
      </p:sp>
      <p:sp>
        <p:nvSpPr>
          <p:cNvPr id="123" name="Google Shape;123;p19"/>
          <p:cNvSpPr txBox="1"/>
          <p:nvPr/>
        </p:nvSpPr>
        <p:spPr>
          <a:xfrm>
            <a:off x="5259125" y="264480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</a:rPr>
              <a:t>3</a:t>
            </a:r>
            <a:endParaRPr sz="1800">
              <a:solidFill>
                <a:schemeClr val="lt2"/>
              </a:solidFill>
            </a:endParaRPr>
          </a:p>
        </p:txBody>
      </p:sp>
      <p:sp>
        <p:nvSpPr>
          <p:cNvPr id="124" name="Google Shape;124;p19"/>
          <p:cNvSpPr txBox="1"/>
          <p:nvPr/>
        </p:nvSpPr>
        <p:spPr>
          <a:xfrm>
            <a:off x="5259125" y="112595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</a:rPr>
              <a:t>0</a:t>
            </a:r>
            <a:endParaRPr sz="1800">
              <a:solidFill>
                <a:schemeClr val="lt2"/>
              </a:solidFill>
            </a:endParaRPr>
          </a:p>
        </p:txBody>
      </p:sp>
      <p:sp>
        <p:nvSpPr>
          <p:cNvPr id="125" name="Google Shape;125;p19"/>
          <p:cNvSpPr txBox="1"/>
          <p:nvPr/>
        </p:nvSpPr>
        <p:spPr>
          <a:xfrm>
            <a:off x="5259125" y="416360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</a:rPr>
              <a:t>0</a:t>
            </a:r>
            <a:endParaRPr sz="1800">
              <a:solidFill>
                <a:schemeClr val="lt2"/>
              </a:solidFill>
            </a:endParaRPr>
          </a:p>
        </p:txBody>
      </p:sp>
      <p:sp>
        <p:nvSpPr>
          <p:cNvPr id="126" name="Google Shape;126;p19"/>
          <p:cNvSpPr txBox="1"/>
          <p:nvPr/>
        </p:nvSpPr>
        <p:spPr>
          <a:xfrm>
            <a:off x="6045975" y="349115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</a:rPr>
              <a:t>2</a:t>
            </a:r>
            <a:endParaRPr sz="1800">
              <a:solidFill>
                <a:schemeClr val="lt2"/>
              </a:solidFill>
            </a:endParaRPr>
          </a:p>
        </p:txBody>
      </p:sp>
      <p:sp>
        <p:nvSpPr>
          <p:cNvPr id="127" name="Google Shape;127;p19"/>
          <p:cNvSpPr txBox="1"/>
          <p:nvPr/>
        </p:nvSpPr>
        <p:spPr>
          <a:xfrm>
            <a:off x="6045975" y="264480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</a:rPr>
              <a:t>4</a:t>
            </a:r>
            <a:endParaRPr sz="1800">
              <a:solidFill>
                <a:schemeClr val="lt2"/>
              </a:solidFill>
            </a:endParaRPr>
          </a:p>
        </p:txBody>
      </p:sp>
      <p:sp>
        <p:nvSpPr>
          <p:cNvPr id="128" name="Google Shape;128;p19"/>
          <p:cNvSpPr txBox="1"/>
          <p:nvPr/>
        </p:nvSpPr>
        <p:spPr>
          <a:xfrm>
            <a:off x="6045975" y="179845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</a:rPr>
              <a:t>2</a:t>
            </a:r>
            <a:endParaRPr sz="1800">
              <a:solidFill>
                <a:schemeClr val="lt2"/>
              </a:solidFill>
            </a:endParaRPr>
          </a:p>
        </p:txBody>
      </p:sp>
      <p:sp>
        <p:nvSpPr>
          <p:cNvPr id="129" name="Google Shape;129;p19"/>
          <p:cNvSpPr txBox="1"/>
          <p:nvPr/>
        </p:nvSpPr>
        <p:spPr>
          <a:xfrm>
            <a:off x="6045975" y="112595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</a:rPr>
              <a:t>0</a:t>
            </a:r>
            <a:endParaRPr sz="1800">
              <a:solidFill>
                <a:schemeClr val="lt2"/>
              </a:solidFill>
            </a:endParaRPr>
          </a:p>
        </p:txBody>
      </p:sp>
      <p:sp>
        <p:nvSpPr>
          <p:cNvPr id="130" name="Google Shape;130;p19"/>
          <p:cNvSpPr txBox="1"/>
          <p:nvPr/>
        </p:nvSpPr>
        <p:spPr>
          <a:xfrm>
            <a:off x="6045975" y="416360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</a:rPr>
              <a:t>0</a:t>
            </a:r>
            <a:endParaRPr sz="1800">
              <a:solidFill>
                <a:schemeClr val="lt2"/>
              </a:solidFill>
            </a:endParaRPr>
          </a:p>
        </p:txBody>
      </p:sp>
      <p:sp>
        <p:nvSpPr>
          <p:cNvPr id="131" name="Google Shape;131;p19"/>
          <p:cNvSpPr txBox="1"/>
          <p:nvPr/>
        </p:nvSpPr>
        <p:spPr>
          <a:xfrm>
            <a:off x="2846825" y="349115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</a:rPr>
              <a:t>0</a:t>
            </a:r>
            <a:endParaRPr sz="1800">
              <a:solidFill>
                <a:schemeClr val="lt2"/>
              </a:solidFill>
            </a:endParaRPr>
          </a:p>
        </p:txBody>
      </p:sp>
      <p:sp>
        <p:nvSpPr>
          <p:cNvPr id="132" name="Google Shape;132;p19"/>
          <p:cNvSpPr txBox="1"/>
          <p:nvPr/>
        </p:nvSpPr>
        <p:spPr>
          <a:xfrm>
            <a:off x="2846825" y="264480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</a:rPr>
              <a:t>0</a:t>
            </a:r>
            <a:endParaRPr sz="1800">
              <a:solidFill>
                <a:schemeClr val="lt2"/>
              </a:solidFill>
            </a:endParaRPr>
          </a:p>
        </p:txBody>
      </p:sp>
      <p:sp>
        <p:nvSpPr>
          <p:cNvPr id="133" name="Google Shape;133;p19"/>
          <p:cNvSpPr txBox="1"/>
          <p:nvPr/>
        </p:nvSpPr>
        <p:spPr>
          <a:xfrm>
            <a:off x="2846825" y="179845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</a:rPr>
              <a:t>0</a:t>
            </a:r>
            <a:endParaRPr sz="1800">
              <a:solidFill>
                <a:schemeClr val="lt2"/>
              </a:solidFill>
            </a:endParaRPr>
          </a:p>
        </p:txBody>
      </p:sp>
      <p:sp>
        <p:nvSpPr>
          <p:cNvPr id="134" name="Google Shape;134;p19"/>
          <p:cNvSpPr txBox="1"/>
          <p:nvPr/>
        </p:nvSpPr>
        <p:spPr>
          <a:xfrm>
            <a:off x="2846825" y="112595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</a:rPr>
              <a:t>0</a:t>
            </a:r>
            <a:endParaRPr sz="1800">
              <a:solidFill>
                <a:schemeClr val="lt2"/>
              </a:solidFill>
            </a:endParaRPr>
          </a:p>
        </p:txBody>
      </p:sp>
      <p:sp>
        <p:nvSpPr>
          <p:cNvPr id="135" name="Google Shape;135;p19"/>
          <p:cNvSpPr txBox="1"/>
          <p:nvPr/>
        </p:nvSpPr>
        <p:spPr>
          <a:xfrm>
            <a:off x="2846825" y="416360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</a:rPr>
              <a:t>0</a:t>
            </a:r>
            <a:endParaRPr sz="1800">
              <a:solidFill>
                <a:schemeClr val="lt2"/>
              </a:solidFill>
            </a:endParaRPr>
          </a:p>
        </p:txBody>
      </p:sp>
      <p:sp>
        <p:nvSpPr>
          <p:cNvPr id="136" name="Google Shape;136;p19"/>
          <p:cNvSpPr txBox="1"/>
          <p:nvPr/>
        </p:nvSpPr>
        <p:spPr>
          <a:xfrm>
            <a:off x="5084850" y="1885375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</a:rPr>
              <a:t>1</a:t>
            </a:r>
            <a:endParaRPr sz="1800">
              <a:solidFill>
                <a:schemeClr val="lt2"/>
              </a:solidFill>
            </a:endParaRPr>
          </a:p>
        </p:txBody>
      </p:sp>
      <p:sp>
        <p:nvSpPr>
          <p:cNvPr id="137" name="Google Shape;137;p19"/>
          <p:cNvSpPr/>
          <p:nvPr/>
        </p:nvSpPr>
        <p:spPr>
          <a:xfrm>
            <a:off x="3605250" y="1911375"/>
            <a:ext cx="260100" cy="260100"/>
          </a:xfrm>
          <a:prstGeom prst="flowChartOr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19"/>
          <p:cNvSpPr/>
          <p:nvPr/>
        </p:nvSpPr>
        <p:spPr>
          <a:xfrm>
            <a:off x="5277775" y="1911375"/>
            <a:ext cx="260100" cy="260100"/>
          </a:xfrm>
          <a:prstGeom prst="flowChartOr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19"/>
          <p:cNvSpPr/>
          <p:nvPr/>
        </p:nvSpPr>
        <p:spPr>
          <a:xfrm>
            <a:off x="3929975" y="2739850"/>
            <a:ext cx="260100" cy="260100"/>
          </a:xfrm>
          <a:prstGeom prst="flowChartOr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19"/>
          <p:cNvSpPr/>
          <p:nvPr/>
        </p:nvSpPr>
        <p:spPr>
          <a:xfrm>
            <a:off x="4953975" y="2745588"/>
            <a:ext cx="260100" cy="260100"/>
          </a:xfrm>
          <a:prstGeom prst="flowChartOr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19"/>
          <p:cNvSpPr/>
          <p:nvPr/>
        </p:nvSpPr>
        <p:spPr>
          <a:xfrm>
            <a:off x="5616475" y="2739850"/>
            <a:ext cx="260100" cy="260100"/>
          </a:xfrm>
          <a:prstGeom prst="flowChartOr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9"/>
          <p:cNvSpPr/>
          <p:nvPr/>
        </p:nvSpPr>
        <p:spPr>
          <a:xfrm>
            <a:off x="3267463" y="2739850"/>
            <a:ext cx="260100" cy="260100"/>
          </a:xfrm>
          <a:prstGeom prst="flowChartOr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19"/>
          <p:cNvSpPr/>
          <p:nvPr/>
        </p:nvSpPr>
        <p:spPr>
          <a:xfrm>
            <a:off x="3605250" y="3591950"/>
            <a:ext cx="260100" cy="260100"/>
          </a:xfrm>
          <a:prstGeom prst="flowChartOr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19"/>
          <p:cNvSpPr/>
          <p:nvPr/>
        </p:nvSpPr>
        <p:spPr>
          <a:xfrm>
            <a:off x="5277775" y="3591950"/>
            <a:ext cx="260100" cy="260100"/>
          </a:xfrm>
          <a:prstGeom prst="flowChartOr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19"/>
          <p:cNvSpPr txBox="1"/>
          <p:nvPr/>
        </p:nvSpPr>
        <p:spPr>
          <a:xfrm>
            <a:off x="5371775" y="3593675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</a:rPr>
              <a:t>2</a:t>
            </a:r>
            <a:endParaRPr sz="1800">
              <a:solidFill>
                <a:schemeClr val="lt2"/>
              </a:solidFill>
            </a:endParaRPr>
          </a:p>
        </p:txBody>
      </p:sp>
      <p:sp>
        <p:nvSpPr>
          <p:cNvPr id="146" name="Google Shape;146;p19"/>
          <p:cNvSpPr txBox="1"/>
          <p:nvPr/>
        </p:nvSpPr>
        <p:spPr>
          <a:xfrm>
            <a:off x="5367550" y="1638875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</a:rPr>
              <a:t>2</a:t>
            </a:r>
            <a:endParaRPr sz="1800">
              <a:solidFill>
                <a:schemeClr val="lt2"/>
              </a:solidFill>
            </a:endParaRPr>
          </a:p>
        </p:txBody>
      </p:sp>
      <p:sp>
        <p:nvSpPr>
          <p:cNvPr id="147" name="Google Shape;147;p19"/>
          <p:cNvSpPr txBox="1"/>
          <p:nvPr/>
        </p:nvSpPr>
        <p:spPr>
          <a:xfrm>
            <a:off x="3728000" y="188540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</a:rPr>
              <a:t>1</a:t>
            </a:r>
            <a:endParaRPr sz="1800">
              <a:solidFill>
                <a:schemeClr val="lt2"/>
              </a:solidFill>
            </a:endParaRPr>
          </a:p>
        </p:txBody>
      </p:sp>
      <p:sp>
        <p:nvSpPr>
          <p:cNvPr id="148" name="Google Shape;148;p19"/>
          <p:cNvSpPr txBox="1"/>
          <p:nvPr/>
        </p:nvSpPr>
        <p:spPr>
          <a:xfrm>
            <a:off x="3445300" y="1695875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</a:rPr>
              <a:t>0</a:t>
            </a:r>
            <a:endParaRPr sz="1800">
              <a:solidFill>
                <a:schemeClr val="lt2"/>
              </a:solidFill>
            </a:endParaRPr>
          </a:p>
        </p:txBody>
      </p:sp>
      <p:sp>
        <p:nvSpPr>
          <p:cNvPr id="149" name="Google Shape;149;p19"/>
          <p:cNvSpPr txBox="1"/>
          <p:nvPr/>
        </p:nvSpPr>
        <p:spPr>
          <a:xfrm>
            <a:off x="3723775" y="339270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</a:rPr>
              <a:t>1</a:t>
            </a:r>
            <a:endParaRPr sz="1800">
              <a:solidFill>
                <a:schemeClr val="lt2"/>
              </a:solidFill>
            </a:endParaRPr>
          </a:p>
        </p:txBody>
      </p:sp>
      <p:sp>
        <p:nvSpPr>
          <p:cNvPr id="150" name="Google Shape;150;p19"/>
          <p:cNvSpPr txBox="1"/>
          <p:nvPr/>
        </p:nvSpPr>
        <p:spPr>
          <a:xfrm>
            <a:off x="3441075" y="362955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</a:rPr>
              <a:t>0</a:t>
            </a:r>
            <a:endParaRPr sz="1800">
              <a:solidFill>
                <a:schemeClr val="lt2"/>
              </a:solidFill>
            </a:endParaRPr>
          </a:p>
        </p:txBody>
      </p:sp>
      <p:sp>
        <p:nvSpPr>
          <p:cNvPr id="151" name="Google Shape;151;p19"/>
          <p:cNvSpPr txBox="1"/>
          <p:nvPr/>
        </p:nvSpPr>
        <p:spPr>
          <a:xfrm>
            <a:off x="5089075" y="340420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</a:rPr>
              <a:t>1</a:t>
            </a:r>
            <a:endParaRPr sz="180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Naive rendering of vector graphics</a:t>
            </a:r>
            <a:endParaRPr/>
          </a:p>
        </p:txBody>
      </p:sp>
      <p:sp>
        <p:nvSpPr>
          <p:cNvPr id="157" name="Google Shape;157;p20"/>
          <p:cNvSpPr/>
          <p:nvPr/>
        </p:nvSpPr>
        <p:spPr>
          <a:xfrm>
            <a:off x="1487275" y="1082675"/>
            <a:ext cx="6169500" cy="3585900"/>
          </a:xfrm>
          <a:prstGeom prst="rect">
            <a:avLst/>
          </a:prstGeom>
          <a:solidFill>
            <a:schemeClr val="dk2"/>
          </a:solidFill>
          <a:ln cap="flat" cmpd="sng" w="762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20"/>
          <p:cNvSpPr/>
          <p:nvPr/>
        </p:nvSpPr>
        <p:spPr>
          <a:xfrm>
            <a:off x="3392250" y="1695875"/>
            <a:ext cx="2359500" cy="2359500"/>
          </a:xfrm>
          <a:prstGeom prst="ellipse">
            <a:avLst/>
          </a:prstGeom>
          <a:noFill/>
          <a:ln cap="flat" cmpd="sng" w="762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20"/>
          <p:cNvSpPr/>
          <p:nvPr/>
        </p:nvSpPr>
        <p:spPr>
          <a:xfrm>
            <a:off x="4054975" y="2358600"/>
            <a:ext cx="1034100" cy="1034100"/>
          </a:xfrm>
          <a:prstGeom prst="ellipse">
            <a:avLst/>
          </a:prstGeom>
          <a:noFill/>
          <a:ln cap="flat" cmpd="sng" w="762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20"/>
          <p:cNvSpPr txBox="1"/>
          <p:nvPr/>
        </p:nvSpPr>
        <p:spPr>
          <a:xfrm>
            <a:off x="4406425" y="349115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FF00"/>
                </a:solidFill>
              </a:rPr>
              <a:t>1</a:t>
            </a:r>
            <a:endParaRPr sz="1800">
              <a:solidFill>
                <a:srgbClr val="00FF00"/>
              </a:solidFill>
            </a:endParaRPr>
          </a:p>
        </p:txBody>
      </p:sp>
      <p:sp>
        <p:nvSpPr>
          <p:cNvPr id="161" name="Google Shape;161;p20"/>
          <p:cNvSpPr txBox="1"/>
          <p:nvPr/>
        </p:nvSpPr>
        <p:spPr>
          <a:xfrm>
            <a:off x="4406425" y="264480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2</a:t>
            </a:r>
            <a:endParaRPr sz="1800">
              <a:solidFill>
                <a:srgbClr val="FF0000"/>
              </a:solidFill>
            </a:endParaRPr>
          </a:p>
        </p:txBody>
      </p:sp>
      <p:sp>
        <p:nvSpPr>
          <p:cNvPr id="162" name="Google Shape;162;p20"/>
          <p:cNvSpPr txBox="1"/>
          <p:nvPr/>
        </p:nvSpPr>
        <p:spPr>
          <a:xfrm>
            <a:off x="4406425" y="179845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FF00"/>
                </a:solidFill>
              </a:rPr>
              <a:t>1</a:t>
            </a:r>
            <a:endParaRPr sz="1800">
              <a:solidFill>
                <a:srgbClr val="00FF00"/>
              </a:solidFill>
            </a:endParaRPr>
          </a:p>
        </p:txBody>
      </p:sp>
      <p:sp>
        <p:nvSpPr>
          <p:cNvPr id="163" name="Google Shape;163;p20"/>
          <p:cNvSpPr txBox="1"/>
          <p:nvPr/>
        </p:nvSpPr>
        <p:spPr>
          <a:xfrm>
            <a:off x="4406425" y="112595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0</a:t>
            </a:r>
            <a:endParaRPr sz="1800">
              <a:solidFill>
                <a:srgbClr val="FF0000"/>
              </a:solidFill>
            </a:endParaRPr>
          </a:p>
        </p:txBody>
      </p:sp>
      <p:sp>
        <p:nvSpPr>
          <p:cNvPr id="164" name="Google Shape;164;p20"/>
          <p:cNvSpPr txBox="1"/>
          <p:nvPr/>
        </p:nvSpPr>
        <p:spPr>
          <a:xfrm>
            <a:off x="4406425" y="416360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0</a:t>
            </a:r>
            <a:endParaRPr sz="1800">
              <a:solidFill>
                <a:srgbClr val="FF0000"/>
              </a:solidFill>
            </a:endParaRPr>
          </a:p>
        </p:txBody>
      </p:sp>
      <p:sp>
        <p:nvSpPr>
          <p:cNvPr id="165" name="Google Shape;165;p20"/>
          <p:cNvSpPr txBox="1"/>
          <p:nvPr/>
        </p:nvSpPr>
        <p:spPr>
          <a:xfrm>
            <a:off x="3441075" y="362955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0</a:t>
            </a:r>
            <a:endParaRPr sz="1800">
              <a:solidFill>
                <a:srgbClr val="FF0000"/>
              </a:solidFill>
            </a:endParaRPr>
          </a:p>
        </p:txBody>
      </p:sp>
      <p:sp>
        <p:nvSpPr>
          <p:cNvPr id="166" name="Google Shape;166;p20"/>
          <p:cNvSpPr txBox="1"/>
          <p:nvPr/>
        </p:nvSpPr>
        <p:spPr>
          <a:xfrm>
            <a:off x="3578150" y="264480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FF00"/>
                </a:solidFill>
              </a:rPr>
              <a:t>1</a:t>
            </a:r>
            <a:endParaRPr sz="1800">
              <a:solidFill>
                <a:srgbClr val="00FF00"/>
              </a:solidFill>
            </a:endParaRPr>
          </a:p>
        </p:txBody>
      </p:sp>
      <p:sp>
        <p:nvSpPr>
          <p:cNvPr id="167" name="Google Shape;167;p20"/>
          <p:cNvSpPr txBox="1"/>
          <p:nvPr/>
        </p:nvSpPr>
        <p:spPr>
          <a:xfrm>
            <a:off x="3578150" y="112595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0</a:t>
            </a:r>
            <a:endParaRPr sz="1800">
              <a:solidFill>
                <a:srgbClr val="FF0000"/>
              </a:solidFill>
            </a:endParaRPr>
          </a:p>
        </p:txBody>
      </p:sp>
      <p:sp>
        <p:nvSpPr>
          <p:cNvPr id="168" name="Google Shape;168;p20"/>
          <p:cNvSpPr txBox="1"/>
          <p:nvPr/>
        </p:nvSpPr>
        <p:spPr>
          <a:xfrm>
            <a:off x="3578150" y="416360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0</a:t>
            </a:r>
            <a:endParaRPr sz="1800">
              <a:solidFill>
                <a:srgbClr val="FF0000"/>
              </a:solidFill>
            </a:endParaRPr>
          </a:p>
        </p:txBody>
      </p:sp>
      <p:sp>
        <p:nvSpPr>
          <p:cNvPr id="169" name="Google Shape;169;p20"/>
          <p:cNvSpPr txBox="1"/>
          <p:nvPr/>
        </p:nvSpPr>
        <p:spPr>
          <a:xfrm>
            <a:off x="5259125" y="264480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FF00"/>
                </a:solidFill>
              </a:rPr>
              <a:t>3</a:t>
            </a:r>
            <a:endParaRPr sz="1800">
              <a:solidFill>
                <a:srgbClr val="00FF00"/>
              </a:solidFill>
            </a:endParaRPr>
          </a:p>
        </p:txBody>
      </p:sp>
      <p:sp>
        <p:nvSpPr>
          <p:cNvPr id="170" name="Google Shape;170;p20"/>
          <p:cNvSpPr txBox="1"/>
          <p:nvPr/>
        </p:nvSpPr>
        <p:spPr>
          <a:xfrm>
            <a:off x="5259125" y="112595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0</a:t>
            </a:r>
            <a:endParaRPr sz="1800">
              <a:solidFill>
                <a:srgbClr val="FF0000"/>
              </a:solidFill>
            </a:endParaRPr>
          </a:p>
        </p:txBody>
      </p:sp>
      <p:sp>
        <p:nvSpPr>
          <p:cNvPr id="171" name="Google Shape;171;p20"/>
          <p:cNvSpPr txBox="1"/>
          <p:nvPr/>
        </p:nvSpPr>
        <p:spPr>
          <a:xfrm>
            <a:off x="5259125" y="416360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0</a:t>
            </a:r>
            <a:endParaRPr sz="1800">
              <a:solidFill>
                <a:srgbClr val="FF0000"/>
              </a:solidFill>
            </a:endParaRPr>
          </a:p>
        </p:txBody>
      </p:sp>
      <p:sp>
        <p:nvSpPr>
          <p:cNvPr id="172" name="Google Shape;172;p20"/>
          <p:cNvSpPr txBox="1"/>
          <p:nvPr/>
        </p:nvSpPr>
        <p:spPr>
          <a:xfrm>
            <a:off x="6045975" y="349115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2</a:t>
            </a:r>
            <a:endParaRPr sz="1800">
              <a:solidFill>
                <a:srgbClr val="FF0000"/>
              </a:solidFill>
            </a:endParaRPr>
          </a:p>
        </p:txBody>
      </p:sp>
      <p:sp>
        <p:nvSpPr>
          <p:cNvPr id="173" name="Google Shape;173;p20"/>
          <p:cNvSpPr txBox="1"/>
          <p:nvPr/>
        </p:nvSpPr>
        <p:spPr>
          <a:xfrm>
            <a:off x="6045975" y="264480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4</a:t>
            </a:r>
            <a:endParaRPr sz="1800">
              <a:solidFill>
                <a:srgbClr val="FF0000"/>
              </a:solidFill>
            </a:endParaRPr>
          </a:p>
        </p:txBody>
      </p:sp>
      <p:sp>
        <p:nvSpPr>
          <p:cNvPr id="174" name="Google Shape;174;p20"/>
          <p:cNvSpPr txBox="1"/>
          <p:nvPr/>
        </p:nvSpPr>
        <p:spPr>
          <a:xfrm>
            <a:off x="6045975" y="179845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2</a:t>
            </a:r>
            <a:endParaRPr sz="1800">
              <a:solidFill>
                <a:srgbClr val="FF0000"/>
              </a:solidFill>
            </a:endParaRPr>
          </a:p>
        </p:txBody>
      </p:sp>
      <p:sp>
        <p:nvSpPr>
          <p:cNvPr id="175" name="Google Shape;175;p20"/>
          <p:cNvSpPr txBox="1"/>
          <p:nvPr/>
        </p:nvSpPr>
        <p:spPr>
          <a:xfrm>
            <a:off x="6045975" y="112595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0</a:t>
            </a:r>
            <a:endParaRPr sz="1800">
              <a:solidFill>
                <a:srgbClr val="FF0000"/>
              </a:solidFill>
            </a:endParaRPr>
          </a:p>
        </p:txBody>
      </p:sp>
      <p:sp>
        <p:nvSpPr>
          <p:cNvPr id="176" name="Google Shape;176;p20"/>
          <p:cNvSpPr txBox="1"/>
          <p:nvPr/>
        </p:nvSpPr>
        <p:spPr>
          <a:xfrm>
            <a:off x="6045975" y="416360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0</a:t>
            </a:r>
            <a:endParaRPr sz="1800">
              <a:solidFill>
                <a:srgbClr val="FF0000"/>
              </a:solidFill>
            </a:endParaRPr>
          </a:p>
        </p:txBody>
      </p:sp>
      <p:sp>
        <p:nvSpPr>
          <p:cNvPr id="177" name="Google Shape;177;p20"/>
          <p:cNvSpPr txBox="1"/>
          <p:nvPr/>
        </p:nvSpPr>
        <p:spPr>
          <a:xfrm>
            <a:off x="2846825" y="349115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0</a:t>
            </a:r>
            <a:endParaRPr sz="1800">
              <a:solidFill>
                <a:srgbClr val="FF0000"/>
              </a:solidFill>
            </a:endParaRPr>
          </a:p>
        </p:txBody>
      </p:sp>
      <p:sp>
        <p:nvSpPr>
          <p:cNvPr id="178" name="Google Shape;178;p20"/>
          <p:cNvSpPr txBox="1"/>
          <p:nvPr/>
        </p:nvSpPr>
        <p:spPr>
          <a:xfrm>
            <a:off x="2846825" y="264480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0</a:t>
            </a:r>
            <a:endParaRPr sz="1800">
              <a:solidFill>
                <a:srgbClr val="FF0000"/>
              </a:solidFill>
            </a:endParaRPr>
          </a:p>
        </p:txBody>
      </p:sp>
      <p:sp>
        <p:nvSpPr>
          <p:cNvPr id="179" name="Google Shape;179;p20"/>
          <p:cNvSpPr txBox="1"/>
          <p:nvPr/>
        </p:nvSpPr>
        <p:spPr>
          <a:xfrm>
            <a:off x="2846825" y="179845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0</a:t>
            </a:r>
            <a:endParaRPr sz="1800">
              <a:solidFill>
                <a:srgbClr val="FF0000"/>
              </a:solidFill>
            </a:endParaRPr>
          </a:p>
        </p:txBody>
      </p:sp>
      <p:sp>
        <p:nvSpPr>
          <p:cNvPr id="180" name="Google Shape;180;p20"/>
          <p:cNvSpPr txBox="1"/>
          <p:nvPr/>
        </p:nvSpPr>
        <p:spPr>
          <a:xfrm>
            <a:off x="2846825" y="112595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0</a:t>
            </a:r>
            <a:endParaRPr sz="1800">
              <a:solidFill>
                <a:srgbClr val="FF0000"/>
              </a:solidFill>
            </a:endParaRPr>
          </a:p>
        </p:txBody>
      </p:sp>
      <p:sp>
        <p:nvSpPr>
          <p:cNvPr id="181" name="Google Shape;181;p20"/>
          <p:cNvSpPr txBox="1"/>
          <p:nvPr/>
        </p:nvSpPr>
        <p:spPr>
          <a:xfrm>
            <a:off x="2846825" y="416360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0</a:t>
            </a:r>
            <a:endParaRPr sz="1800">
              <a:solidFill>
                <a:srgbClr val="FF0000"/>
              </a:solidFill>
            </a:endParaRPr>
          </a:p>
        </p:txBody>
      </p:sp>
      <p:sp>
        <p:nvSpPr>
          <p:cNvPr id="182" name="Google Shape;182;p20"/>
          <p:cNvSpPr txBox="1"/>
          <p:nvPr/>
        </p:nvSpPr>
        <p:spPr>
          <a:xfrm>
            <a:off x="3723775" y="339270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FF00"/>
                </a:solidFill>
              </a:rPr>
              <a:t>1</a:t>
            </a:r>
            <a:endParaRPr sz="1800">
              <a:solidFill>
                <a:srgbClr val="00FF00"/>
              </a:solidFill>
            </a:endParaRPr>
          </a:p>
        </p:txBody>
      </p:sp>
      <p:sp>
        <p:nvSpPr>
          <p:cNvPr id="183" name="Google Shape;183;p20"/>
          <p:cNvSpPr txBox="1"/>
          <p:nvPr/>
        </p:nvSpPr>
        <p:spPr>
          <a:xfrm>
            <a:off x="5084850" y="1885375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FF00"/>
                </a:solidFill>
              </a:rPr>
              <a:t>1</a:t>
            </a:r>
            <a:endParaRPr sz="1800">
              <a:solidFill>
                <a:srgbClr val="00FF00"/>
              </a:solidFill>
            </a:endParaRPr>
          </a:p>
        </p:txBody>
      </p:sp>
      <p:sp>
        <p:nvSpPr>
          <p:cNvPr id="184" name="Google Shape;184;p20"/>
          <p:cNvSpPr txBox="1"/>
          <p:nvPr/>
        </p:nvSpPr>
        <p:spPr>
          <a:xfrm>
            <a:off x="5367550" y="1658075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2</a:t>
            </a:r>
            <a:endParaRPr sz="1800">
              <a:solidFill>
                <a:srgbClr val="FF0000"/>
              </a:solidFill>
            </a:endParaRPr>
          </a:p>
        </p:txBody>
      </p:sp>
      <p:sp>
        <p:nvSpPr>
          <p:cNvPr id="185" name="Google Shape;185;p20"/>
          <p:cNvSpPr txBox="1"/>
          <p:nvPr/>
        </p:nvSpPr>
        <p:spPr>
          <a:xfrm>
            <a:off x="5371775" y="3593675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2</a:t>
            </a:r>
            <a:endParaRPr sz="1800">
              <a:solidFill>
                <a:srgbClr val="FF0000"/>
              </a:solidFill>
            </a:endParaRPr>
          </a:p>
        </p:txBody>
      </p:sp>
      <p:sp>
        <p:nvSpPr>
          <p:cNvPr id="186" name="Google Shape;186;p20"/>
          <p:cNvSpPr txBox="1"/>
          <p:nvPr/>
        </p:nvSpPr>
        <p:spPr>
          <a:xfrm>
            <a:off x="5089075" y="340420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FF00"/>
                </a:solidFill>
              </a:rPr>
              <a:t>1</a:t>
            </a:r>
            <a:endParaRPr sz="1800">
              <a:solidFill>
                <a:srgbClr val="00FF00"/>
              </a:solidFill>
            </a:endParaRPr>
          </a:p>
        </p:txBody>
      </p:sp>
      <p:sp>
        <p:nvSpPr>
          <p:cNvPr id="187" name="Google Shape;187;p20"/>
          <p:cNvSpPr txBox="1"/>
          <p:nvPr/>
        </p:nvSpPr>
        <p:spPr>
          <a:xfrm>
            <a:off x="3728000" y="188540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FF00"/>
                </a:solidFill>
              </a:rPr>
              <a:t>1</a:t>
            </a:r>
            <a:endParaRPr sz="1800">
              <a:solidFill>
                <a:srgbClr val="00FF00"/>
              </a:solidFill>
            </a:endParaRPr>
          </a:p>
        </p:txBody>
      </p:sp>
      <p:sp>
        <p:nvSpPr>
          <p:cNvPr id="188" name="Google Shape;188;p20"/>
          <p:cNvSpPr txBox="1"/>
          <p:nvPr/>
        </p:nvSpPr>
        <p:spPr>
          <a:xfrm>
            <a:off x="3445300" y="1660050"/>
            <a:ext cx="33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0</a:t>
            </a:r>
            <a:endParaRPr sz="1800">
              <a:solidFill>
                <a:srgbClr val="FF0000"/>
              </a:solidFill>
            </a:endParaRPr>
          </a:p>
        </p:txBody>
      </p:sp>
      <p:sp>
        <p:nvSpPr>
          <p:cNvPr id="189" name="Google Shape;189;p20"/>
          <p:cNvSpPr txBox="1"/>
          <p:nvPr/>
        </p:nvSpPr>
        <p:spPr>
          <a:xfrm>
            <a:off x="525875" y="2465163"/>
            <a:ext cx="741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0FF00"/>
                </a:solidFill>
              </a:rPr>
              <a:t>Odd</a:t>
            </a:r>
            <a:endParaRPr sz="1800">
              <a:solidFill>
                <a:srgbClr val="00FF00"/>
              </a:solidFill>
            </a:endParaRPr>
          </a:p>
        </p:txBody>
      </p:sp>
      <p:sp>
        <p:nvSpPr>
          <p:cNvPr id="190" name="Google Shape;190;p20"/>
          <p:cNvSpPr txBox="1"/>
          <p:nvPr/>
        </p:nvSpPr>
        <p:spPr>
          <a:xfrm>
            <a:off x="525975" y="2824388"/>
            <a:ext cx="741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Even</a:t>
            </a:r>
            <a:endParaRPr sz="18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Naive rendering of vector graphics</a:t>
            </a:r>
            <a:endParaRPr/>
          </a:p>
        </p:txBody>
      </p:sp>
      <p:sp>
        <p:nvSpPr>
          <p:cNvPr id="196" name="Google Shape;196;p21"/>
          <p:cNvSpPr/>
          <p:nvPr/>
        </p:nvSpPr>
        <p:spPr>
          <a:xfrm>
            <a:off x="1487275" y="1082675"/>
            <a:ext cx="6169500" cy="3585900"/>
          </a:xfrm>
          <a:prstGeom prst="rect">
            <a:avLst/>
          </a:prstGeom>
          <a:solidFill>
            <a:schemeClr val="dk2"/>
          </a:solidFill>
          <a:ln cap="flat" cmpd="sng" w="762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21"/>
          <p:cNvSpPr/>
          <p:nvPr/>
        </p:nvSpPr>
        <p:spPr>
          <a:xfrm>
            <a:off x="3392250" y="1695875"/>
            <a:ext cx="2359500" cy="23595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21"/>
          <p:cNvSpPr/>
          <p:nvPr/>
        </p:nvSpPr>
        <p:spPr>
          <a:xfrm>
            <a:off x="4054975" y="2358600"/>
            <a:ext cx="1034100" cy="1034100"/>
          </a:xfrm>
          <a:prstGeom prst="ellipse">
            <a:avLst/>
          </a:prstGeom>
          <a:solidFill>
            <a:schemeClr val="dk2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